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توضیح دهید که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چگونه زندگی برنامه‌نویسان را آسان‌تر می‌کند و تفاوت آن را با دریافت داده‌ها به صورت دستی توضیح دهید.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توسعه‌دهندگان باید از این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Attribute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ها برای بهبود خوانایی کد و مدیریت درست داده‌ها استفاده کنند.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0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latin typeface="Vazirmatn Light" pitchFamily="2" charset="-78"/>
                <a:cs typeface="Vazirmatn Light" pitchFamily="2" charset="-78"/>
              </a:rPr>
              <a:t>این قابلیت برای انواع خاص و مدل‌های پیچیده بسیار موثر است.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/>
              </a:rPr>
              <a:t>توضیح دهید که فریم‌ورک چگونه داده‌های ساده را از درخواست استخراج می‌کند و کاربران چرا باید به درستی این داده‌ها را مدیریت کنند.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8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راه‌هایی را برای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override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کردن رفتار پیش‌فرض مانند استفاده از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binders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سفارشی توضیح دهید.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برای توضیح هر بخش از کد، ابتدا ارتباط خصوصیات کلاس‌ها را توضیح دهید و نقش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Binder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را در نگاشت داده‌ها شرح دهید.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/>
              </a:rPr>
              <a:t>در این مثال، روش ایمن برای دریافت داده نوع پیچیده در اکشن متدها با ذکر جزئیات توضیح داده شود.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1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تفاوت داده‌های ساده و تو در تو را مقایسه کنید و نشان دهید چگونه کلیدها مدل تو در تو را بازسازی می‌کنند.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2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نحوه عملکرد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برای داده‌های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JSON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توضیح داده شود. حتماً بر اهمیت تطابق ساختار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JSON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و مدل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C#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تأکید کنید.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در اینجا می‌بینیم چگونه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Binder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با استفاده از منابع مختلف، داده‌ها را استخراج کرده و به پارامترها تخصیص می‌دهد.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3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توسعه‌دهنده باید بداند که چگونه منابع مختلف در </a:t>
            </a:r>
            <a:r>
              <a:rPr lang="en-US" sz="12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lang="fa-IR" sz="1200" dirty="0">
                <a:latin typeface="Vazirmatn Light" pitchFamily="2" charset="-78"/>
                <a:cs typeface="Vazirmatn Light" pitchFamily="2" charset="-78"/>
              </a:rPr>
              <a:t>استفاده می‌شود تا داده‌ها به درستی منتقل شوند.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7482A-419A-40B5-A2DF-1D7865DCC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3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latin typeface="Vazirmatn Black" pitchFamily="2" charset="-78"/>
                <a:cs typeface="Vazirmatn Black" pitchFamily="2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latin typeface="Vazirmatn Light" pitchFamily="2" charset="-78"/>
                <a:cs typeface="Vazirmatn Light" pitchFamily="2" charset="-78"/>
              </a:defRPr>
            </a:lvl1pPr>
            <a:lvl2pPr algn="r" rtl="1">
              <a:defRPr>
                <a:latin typeface="Vazirmatn Light" pitchFamily="2" charset="-78"/>
                <a:cs typeface="Vazirmatn Light" pitchFamily="2" charset="-78"/>
              </a:defRPr>
            </a:lvl2pPr>
            <a:lvl3pPr algn="r" rtl="1">
              <a:defRPr>
                <a:latin typeface="Vazirmatn Light" pitchFamily="2" charset="-78"/>
                <a:cs typeface="Vazirmatn Light" pitchFamily="2" charset="-78"/>
              </a:defRPr>
            </a:lvl3pPr>
            <a:lvl4pPr algn="r" rtl="1">
              <a:defRPr>
                <a:latin typeface="Vazirmatn Light" pitchFamily="2" charset="-78"/>
                <a:cs typeface="Vazirmatn Light" pitchFamily="2" charset="-78"/>
              </a:defRPr>
            </a:lvl4pPr>
            <a:lvl5pPr algn="r" rtl="1">
              <a:defRPr>
                <a:latin typeface="Vazirmatn Light" pitchFamily="2" charset="-78"/>
                <a:cs typeface="Vazirmatn Light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azirmatn Black" pitchFamily="2" charset="-78"/>
          <a:ea typeface="+mj-ea"/>
          <a:cs typeface="Vazirmatn Black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zirmatn Light" pitchFamily="2" charset="-78"/>
          <a:ea typeface="+mn-ea"/>
          <a:cs typeface="Vazirmatn 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داده‌های Hierarchical در Model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توانایی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ساختار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سلسله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مراتبی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داراست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سلسله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مراتبی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Address.Street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)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راحتی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دقیق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درخواست‌های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QueryString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سلسله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مراتبی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داشته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باشند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رعایت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منطبق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اعضای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ضروری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974549"/>
            <a:ext cx="75392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Name=</a:t>
            </a:r>
            <a:r>
              <a:rPr dirty="0" err="1"/>
              <a:t>John&amp;Address.Street</a:t>
            </a:r>
            <a:r>
              <a:rPr dirty="0"/>
              <a:t>=</a:t>
            </a:r>
            <a:r>
              <a:rPr dirty="0" err="1"/>
              <a:t>MainSt&amp;Address.City</a:t>
            </a:r>
            <a:r>
              <a:rPr dirty="0"/>
              <a:t>=</a:t>
            </a:r>
            <a:r>
              <a:rPr dirty="0" err="1"/>
              <a:t>NewYork&amp;Address.ZipCode</a:t>
            </a:r>
            <a:r>
              <a:rPr dirty="0"/>
              <a:t>=10041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>
                <a:latin typeface="Vazirmatn Black"/>
              </a:rPr>
              <a:t>Model Binding </a:t>
            </a:r>
            <a:r>
              <a:rPr lang="fa-IR"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برای</a:t>
            </a:r>
            <a:r>
              <a:rPr sz="4400" b="1" dirty="0">
                <a:latin typeface="Vazirmatn Black"/>
              </a:rPr>
              <a:t> JSON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843360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Asp.Net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Core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JSON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اشیاء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bind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ویژگی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سمت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کلاینت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تکنولوژی‌هایی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نظیر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AJAX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JSON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سرور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مشکل‌زا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نیست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ت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نظیمات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JSON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اشیاء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endParaRPr lang="fa-IR" sz="18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Serializing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Deserializing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مکانیزم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48" y="2808744"/>
            <a:ext cx="326563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POST /</a:t>
            </a:r>
            <a:r>
              <a:rPr dirty="0" err="1"/>
              <a:t>api</a:t>
            </a:r>
            <a:r>
              <a:rPr dirty="0"/>
              <a:t>/customers HTTP/1.1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Content-Type: application/</a:t>
            </a:r>
            <a:r>
              <a:rPr dirty="0" err="1"/>
              <a:t>json</a:t>
            </a:r>
            <a:r>
              <a:rPr dirty="0"/>
              <a:t>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"FirstName": "John",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"LastName": "Doe",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"Address":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/>
              <a:t>"Street": "Main St",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/>
              <a:t>"City": "New York",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/>
              <a:t>"</a:t>
            </a:r>
            <a:r>
              <a:rPr dirty="0" err="1"/>
              <a:t>ZipCode</a:t>
            </a:r>
            <a:r>
              <a:rPr dirty="0"/>
              <a:t>": "10041"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Other Model binding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Model Binding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نحوه کار Model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درخواست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HTTP،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آنها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(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مثلاً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روت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، Query String،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فرم‌ها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غیره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)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ت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وسط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Model Binder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تحلیل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عملیات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تخصیص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Model Binder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string و route data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فرم‌های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HTML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 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773801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</a:t>
            </a:r>
            <a:r>
              <a:rPr dirty="0" err="1"/>
              <a:t>HttpPost</a:t>
            </a:r>
            <a:r>
              <a:rPr dirty="0"/>
              <a:t>]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</a:t>
            </a:r>
            <a:r>
              <a:rPr lang="en-US" dirty="0"/>
              <a:t>p</a:t>
            </a:r>
            <a:r>
              <a:rPr dirty="0"/>
              <a:t>ublic </a:t>
            </a:r>
            <a:r>
              <a:rPr dirty="0" err="1"/>
              <a:t>IActionResult</a:t>
            </a:r>
            <a:r>
              <a:rPr dirty="0"/>
              <a:t> Details([</a:t>
            </a:r>
            <a:r>
              <a:rPr dirty="0" err="1"/>
              <a:t>FromQuery</a:t>
            </a:r>
            <a:r>
              <a:rPr dirty="0"/>
              <a:t>] string id, [</a:t>
            </a:r>
            <a:r>
              <a:rPr dirty="0" err="1"/>
              <a:t>FromForm</a:t>
            </a:r>
            <a:r>
              <a:rPr dirty="0"/>
              <a:t>] string name)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return View();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Default Model Binding 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موارد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اصلی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ر</a:t>
            </a:r>
            <a:r>
              <a:rPr lang="en-US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String، Route Data، Form Data و JSON Data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. این مو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فریم‌ورک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شناسایی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پردازش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به‌طور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پیش‌فرض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Route, Query String, Form و JSON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53310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SearchResults</a:t>
            </a:r>
            <a:r>
              <a:rPr dirty="0"/>
              <a:t>([</a:t>
            </a:r>
            <a:r>
              <a:rPr dirty="0" err="1"/>
              <a:t>FromQuery</a:t>
            </a:r>
            <a:r>
              <a:rPr dirty="0"/>
              <a:t>] string search, [</a:t>
            </a:r>
            <a:r>
              <a:rPr dirty="0" err="1"/>
              <a:t>FromRoute</a:t>
            </a:r>
            <a:r>
              <a:rPr dirty="0"/>
              <a:t>] int id)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return Ok();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Model Binding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8584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Attributes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عملیات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Model Binding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.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جمله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Attributeها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می‌توان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[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FromQuery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], [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FromBody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], [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FromRoute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], [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FromForm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], [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FromHeader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]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اشاره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Attributeهای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تنظیم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تعیین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247223" cy="16735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[</a:t>
            </a:r>
            <a:r>
              <a:rPr dirty="0" err="1"/>
              <a:t>HttpPost</a:t>
            </a:r>
            <a:r>
              <a:rPr dirty="0"/>
              <a:t>]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UpdateProfile</a:t>
            </a:r>
            <a:r>
              <a:rPr dirty="0"/>
              <a:t>([</a:t>
            </a:r>
            <a:r>
              <a:rPr dirty="0" err="1"/>
              <a:t>FromBody</a:t>
            </a:r>
            <a:r>
              <a:rPr dirty="0"/>
              <a:t>] </a:t>
            </a:r>
            <a:r>
              <a:rPr dirty="0" err="1"/>
              <a:t>UserDto</a:t>
            </a:r>
            <a:r>
              <a:rPr dirty="0"/>
              <a:t> user) {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 /* Logic */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return Ok();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Custom Model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2366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dirty="0" err="1">
                <a:latin typeface="Vazirmatn Light" pitchFamily="2" charset="-78"/>
                <a:cs typeface="Vazirmatn Light" pitchFamily="2" charset="-78"/>
              </a:rPr>
              <a:t>توسعه‌دهندگان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Model Binder 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سفارشی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کنند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زمانی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نوع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خاصی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پردازش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متفاوت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مورد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پیاده‌سازی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IModelBinder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dirty="0" err="1">
                <a:latin typeface="Vazirmatn Light" pitchFamily="2" charset="-78"/>
                <a:cs typeface="Vazirmatn Light" pitchFamily="2" charset="-78"/>
              </a:rPr>
              <a:t>ایجاد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Custom Model Binder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مواقع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نیاز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نوع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dirty="0" err="1">
                <a:latin typeface="Vazirmatn Light" pitchFamily="2" charset="-78"/>
                <a:cs typeface="Vazirmatn Light" pitchFamily="2" charset="-78"/>
              </a:rPr>
              <a:t>خاص</a:t>
            </a:r>
            <a:r>
              <a:rPr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6773008" cy="16735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public class </a:t>
            </a:r>
            <a:r>
              <a:rPr dirty="0" err="1"/>
              <a:t>CustomBinder</a:t>
            </a:r>
            <a:r>
              <a:rPr dirty="0"/>
              <a:t> : </a:t>
            </a:r>
            <a:r>
              <a:rPr dirty="0" err="1"/>
              <a:t>IModelBinder</a:t>
            </a:r>
            <a:r>
              <a:rPr dirty="0"/>
              <a:t> {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/>
              <a:t>public Task </a:t>
            </a:r>
            <a:r>
              <a:rPr dirty="0" err="1"/>
              <a:t>BindModelAsync</a:t>
            </a:r>
            <a:r>
              <a:rPr dirty="0"/>
              <a:t>(</a:t>
            </a:r>
            <a:r>
              <a:rPr dirty="0" err="1"/>
              <a:t>ModelBindingContext</a:t>
            </a:r>
            <a:r>
              <a:rPr dirty="0"/>
              <a:t> context) {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 </a:t>
            </a:r>
            <a:r>
              <a:rPr lang="fa-IR" dirty="0"/>
              <a:t>		</a:t>
            </a:r>
            <a:r>
              <a:rPr dirty="0"/>
              <a:t>/* Custom Logic */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lang="fa-IR" dirty="0"/>
              <a:t>	</a:t>
            </a:r>
            <a:r>
              <a:rPr dirty="0"/>
              <a:t>} </a:t>
            </a:r>
            <a:endParaRPr lang="fa-IR" dirty="0"/>
          </a:p>
          <a:p>
            <a:pPr algn="l">
              <a:lnSpc>
                <a:spcPct val="150000"/>
              </a:lnSpc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8576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en-US" sz="4400" dirty="0"/>
              <a:t>Model Binding in </a:t>
            </a:r>
            <a:r>
              <a:rPr lang="en-US" sz="4400" dirty="0" err="1"/>
              <a:t>.net</a:t>
            </a:r>
            <a:r>
              <a:rPr lang="en-US" sz="4400" dirty="0"/>
              <a:t> Core</a:t>
            </a:r>
            <a:endParaRPr lang="en-US" sz="4400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Simple types Binding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Model Binding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مفهوم Model Binding در ASP.NET Core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Model Binding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فرآیندی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آن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(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strings، form data، و route data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 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Actions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و Properties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متصل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Model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Bindingبه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کمک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می‌کند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ورودی‌های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بگیریم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مدل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اکشن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متصل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پشتیبانی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انواع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722517"/>
            <a:ext cx="5054589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lang="en-US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Submit(string name, int age)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Content($"Name: {name}, Age: {age}");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 dirty="0" err="1">
                <a:latin typeface="Vazirmatn Black"/>
              </a:rPr>
              <a:t>کار</a:t>
            </a:r>
            <a:r>
              <a:rPr sz="4400" b="1" dirty="0">
                <a:latin typeface="Vazirmatn Black"/>
              </a:rPr>
              <a:t> </a:t>
            </a:r>
            <a:r>
              <a:rPr sz="4400" b="1" dirty="0" err="1">
                <a:latin typeface="Vazirmatn Black"/>
              </a:rPr>
              <a:t>با</a:t>
            </a:r>
            <a:r>
              <a:rPr sz="4400" b="1" dirty="0">
                <a:latin typeface="Vazirmatn Black"/>
              </a:rPr>
              <a:t> Simple Type </a:t>
            </a:r>
            <a:r>
              <a:rPr sz="4400" b="1" dirty="0" err="1">
                <a:latin typeface="Vazirmatn Black"/>
              </a:rPr>
              <a:t>در</a:t>
            </a:r>
            <a:r>
              <a:rPr sz="4400" b="1" dirty="0">
                <a:latin typeface="Vazirmatn Black"/>
              </a:rPr>
              <a:t> Model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073918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انواع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داده‌هایی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اعداد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صحیح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رشته‌ها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،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اعداد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اعشاری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مقادیر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بولی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کاربر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راحتی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توسط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ASP.NET Core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پارامترها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فیلدهای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مدل‌ها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متصل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6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: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انواع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ساده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int، string، bool،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DateTime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و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غیره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می‌باشد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query string،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فرم‌ها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ی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ا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r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oute data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ارسال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اعتبارسنجی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اتوماتیک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انجام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نمی‌شود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اینکه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600" dirty="0">
                <a:latin typeface="Vazirmatn Light" pitchFamily="2" charset="-78"/>
                <a:cs typeface="Vazirmatn Light" pitchFamily="2" charset="-78"/>
              </a:rPr>
              <a:t>Attribute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استفاده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کنید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80522"/>
            <a:ext cx="5750292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</a:t>
            </a:r>
            <a:r>
              <a:rPr dirty="0" err="1"/>
              <a:t>HttpGet</a:t>
            </a:r>
            <a:r>
              <a:rPr dirty="0"/>
              <a:t>]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Details(int id)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Content($"ID: {id}");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</a:t>
            </a:r>
            <a:r>
              <a:rPr dirty="0" err="1"/>
              <a:t>HttpPost</a:t>
            </a:r>
            <a:r>
              <a:rPr dirty="0"/>
              <a:t>]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Submit(string email, bool active)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Content($"Email: {email}, Active: {active}");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دسته بندی منابع داده برای Simple Type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350917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Binding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مختلفی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اقتباس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: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query string،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فرم‌های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HTML (Form data)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route values</a:t>
            </a:r>
            <a:r>
              <a:rPr lang="fa-IR" dirty="0">
                <a:latin typeface="Vazirmatn Light" pitchFamily="2" charset="-78"/>
                <a:cs typeface="Vazirmatn Light" pitchFamily="2" charset="-78"/>
              </a:rPr>
              <a:t>. 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هریک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این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توسط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Component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اصلی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Model Binding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ترجمه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•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ترتیب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پردازش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منابع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مختل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ف 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query -&gt; form -&gt; route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.</a:t>
            </a:r>
            <a:endParaRPr sz="18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800" dirty="0">
                <a:latin typeface="Vazirmatn Light" pitchFamily="2" charset="-78"/>
                <a:cs typeface="Vazirmatn Light" pitchFamily="2" charset="-78"/>
              </a:rPr>
              <a:t>•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مشخص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explicit binding </a:t>
            </a:r>
            <a:r>
              <a:rPr lang="fa-IR"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طریق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lang="en-US" sz="1800" dirty="0" err="1">
                <a:latin typeface="Vazirmatn Light" pitchFamily="2" charset="-78"/>
                <a:cs typeface="Vazirmatn Light" pitchFamily="2" charset="-78"/>
              </a:rPr>
              <a:t>Attribute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ها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امکان‌پذیر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8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8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8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4557658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Search(string query)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Content($"Search Term: {query}");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[Route("product/{id}/details")]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ProductDetails</a:t>
            </a:r>
            <a:r>
              <a:rPr dirty="0"/>
              <a:t>(int id)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{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    return Content($"Product ID: {id}");</a:t>
            </a:r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sz="6000" b="1">
                <a:latin typeface="Vazirmatn Black"/>
              </a:rPr>
              <a:t>● Complex types Binding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sz="3200">
                <a:latin typeface="Vazirmatn Light"/>
              </a:rPr>
              <a:t>Model Binding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sz="4000" b="1" dirty="0" err="1">
                <a:latin typeface="Vazirmatn Black"/>
              </a:rPr>
              <a:t>انواع</a:t>
            </a:r>
            <a:r>
              <a:rPr sz="4000" b="1" dirty="0">
                <a:latin typeface="Vazirmatn Black"/>
              </a:rPr>
              <a:t> </a:t>
            </a:r>
            <a:r>
              <a:rPr sz="4000" b="1" dirty="0" err="1">
                <a:latin typeface="Vazirmatn Black"/>
              </a:rPr>
              <a:t>پیچیده</a:t>
            </a:r>
            <a:r>
              <a:rPr sz="4000" b="1" dirty="0">
                <a:latin typeface="Vazirmatn Black"/>
              </a:rPr>
              <a:t> و </a:t>
            </a:r>
            <a:r>
              <a:rPr sz="4000" b="1" dirty="0" err="1">
                <a:latin typeface="Vazirmatn Black"/>
              </a:rPr>
              <a:t>مفهوم</a:t>
            </a:r>
            <a:r>
              <a:rPr sz="4000" b="1" dirty="0">
                <a:latin typeface="Vazirmatn Black"/>
              </a:rPr>
              <a:t> Complex Types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4778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Asp.Net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Core Model Binding 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انواع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دهد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نوع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معمولاً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کلاسی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شامل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خصوصیات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متعددی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فرمت‌های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مختلف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مانند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JSON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یا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فرم‌ها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استخراج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6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انواع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می‌توانند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صورت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خودکار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Bind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شوند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. 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>
                <a:latin typeface="Vazirmatn Light" pitchFamily="2" charset="-78"/>
                <a:cs typeface="Vazirmatn Light" pitchFamily="2" charset="-78"/>
              </a:rPr>
              <a:t>Model Binding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سلسله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مراتبی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ساخت‌یافته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قابلیت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دارد</a:t>
            </a: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شخصه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داده‌هایی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Object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تو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تو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مدیریت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6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83" y="3429000"/>
            <a:ext cx="3961341" cy="2462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class Address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</a:t>
            </a:r>
            <a:r>
              <a:rPr dirty="0"/>
              <a:t>public string Street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</a:t>
            </a:r>
            <a:r>
              <a:rPr dirty="0"/>
              <a:t>public string City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</a:t>
            </a:r>
            <a:r>
              <a:rPr dirty="0"/>
              <a:t>public string </a:t>
            </a:r>
            <a:r>
              <a:rPr dirty="0" err="1"/>
              <a:t>ZipCode</a:t>
            </a:r>
            <a:r>
              <a:rPr dirty="0"/>
              <a:t>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class Customer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public string FirstName { get; set; }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 public string LastName { get; set; }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 public Address </a:t>
            </a:r>
            <a:r>
              <a:rPr dirty="0" err="1"/>
              <a:t>Address</a:t>
            </a:r>
            <a:r>
              <a:rPr dirty="0"/>
              <a:t> { get; set; }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sz="4400" b="1">
                <a:latin typeface="Vazirmatn Black"/>
              </a:rPr>
              <a:t>Bind کردن یک شیء پیچیده در Controller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10972800" cy="3477875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>
                <a:latin typeface="Vazirmatn Light" pitchFamily="2" charset="-78"/>
                <a:cs typeface="Vazirmatn Light" pitchFamily="2" charset="-78"/>
              </a:rPr>
              <a:t>Bind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کردن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نوع‌های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هنگام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گذاشتن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اکشن‌های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یک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کنترلر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امکان‌پذیر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 Model Binding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برای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اکشن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متدها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می‌تواند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پارامترهای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پیچیده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نگاشت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دهد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600" dirty="0">
              <a:latin typeface="Vazirmatn Light" pitchFamily="2" charset="-78"/>
              <a:cs typeface="Vazirmatn Light" pitchFamily="2" charset="-78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نکات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کلیدی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:</a:t>
            </a: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ModelState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توسط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فریمورک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پر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و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صحت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داده‌های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ورودی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بررسی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می‌شود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fa-IR" sz="1600" dirty="0">
                <a:latin typeface="Vazirmatn Light" pitchFamily="2" charset="-78"/>
                <a:cs typeface="Vazirmatn Light" pitchFamily="2" charset="-78"/>
              </a:rPr>
              <a:t>ن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یاز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است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نقطه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اتصال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مدل‌ها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به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درستی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تعریف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شود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 </a:t>
            </a:r>
            <a:endParaRPr lang="fa-IR" sz="1600" dirty="0">
              <a:latin typeface="Vazirmatn Light" pitchFamily="2" charset="-78"/>
              <a:cs typeface="Vazirmatn Light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sz="1600" dirty="0" err="1">
                <a:latin typeface="Vazirmatn Light" pitchFamily="2" charset="-78"/>
                <a:cs typeface="Vazirmatn Light" pitchFamily="2" charset="-78"/>
              </a:rPr>
              <a:t>ابزارهای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مدل‌بری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توانایی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قرارگیری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داده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در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تمام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خصوصیات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کلاس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را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 </a:t>
            </a:r>
            <a:r>
              <a:rPr sz="1600" dirty="0" err="1">
                <a:latin typeface="Vazirmatn Light" pitchFamily="2" charset="-78"/>
                <a:cs typeface="Vazirmatn Light" pitchFamily="2" charset="-78"/>
              </a:rPr>
              <a:t>دارند</a:t>
            </a:r>
            <a:r>
              <a:rPr sz="1600" dirty="0">
                <a:latin typeface="Vazirmatn Light" pitchFamily="2" charset="-78"/>
                <a:cs typeface="Vazirmatn Light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sz="1600" dirty="0">
              <a:latin typeface="Vazirmatn Light" pitchFamily="2" charset="-78"/>
              <a:cs typeface="Vazirmatn Ligh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708" y="3955774"/>
            <a:ext cx="5750292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400">
                <a:latin typeface="Consolas"/>
              </a:defRPr>
            </a:pPr>
            <a:endParaRPr dirty="0"/>
          </a:p>
          <a:p>
            <a:pPr algn="l">
              <a:defRPr sz="1400">
                <a:latin typeface="Consolas"/>
              </a:defRPr>
            </a:pPr>
            <a:r>
              <a:rPr dirty="0"/>
              <a:t>[</a:t>
            </a:r>
            <a:r>
              <a:rPr dirty="0" err="1"/>
              <a:t>HttpPost</a:t>
            </a:r>
            <a:r>
              <a:rPr dirty="0"/>
              <a:t>]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public </a:t>
            </a:r>
            <a:r>
              <a:rPr dirty="0" err="1"/>
              <a:t>IActionResult</a:t>
            </a:r>
            <a:r>
              <a:rPr dirty="0"/>
              <a:t> </a:t>
            </a:r>
            <a:r>
              <a:rPr dirty="0" err="1"/>
              <a:t>CreateCustomer</a:t>
            </a:r>
            <a:r>
              <a:rPr dirty="0"/>
              <a:t>(Customer customer) {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 if (</a:t>
            </a:r>
            <a:r>
              <a:rPr dirty="0" err="1"/>
              <a:t>ModelState.IsValid</a:t>
            </a:r>
            <a:r>
              <a:rPr dirty="0"/>
              <a:t>) {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  </a:t>
            </a:r>
            <a:r>
              <a:rPr dirty="0"/>
              <a:t>// Save customer to the database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   </a:t>
            </a:r>
            <a:r>
              <a:rPr dirty="0"/>
              <a:t>return Ok();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lang="en-US" dirty="0"/>
              <a:t>}</a:t>
            </a:r>
            <a:r>
              <a:rPr dirty="0"/>
              <a:t>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lang="fa-IR" dirty="0"/>
              <a:t>  </a:t>
            </a:r>
            <a:r>
              <a:rPr dirty="0"/>
              <a:t>return </a:t>
            </a:r>
            <a:r>
              <a:rPr dirty="0" err="1"/>
              <a:t>BadRequest</a:t>
            </a:r>
            <a:r>
              <a:rPr dirty="0"/>
              <a:t>(</a:t>
            </a:r>
            <a:r>
              <a:rPr dirty="0" err="1"/>
              <a:t>ModelState</a:t>
            </a:r>
            <a:r>
              <a:rPr dirty="0"/>
              <a:t>); </a:t>
            </a:r>
            <a:endParaRPr lang="fa-IR" dirty="0"/>
          </a:p>
          <a:p>
            <a:pPr algn="l">
              <a:defRPr sz="1400">
                <a:latin typeface="Consolas"/>
              </a:defRPr>
            </a:pPr>
            <a:r>
              <a:rPr dirty="0"/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1432</Words>
  <Application>Microsoft Office PowerPoint</Application>
  <PresentationFormat>Widescreen</PresentationFormat>
  <Paragraphs>179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Vazirmatn Black</vt:lpstr>
      <vt:lpstr>Vazirmatn Light</vt:lpstr>
      <vt:lpstr>Office Theme</vt:lpstr>
      <vt:lpstr>PowerPoint Presentation</vt:lpstr>
      <vt:lpstr>Model Binding in .net Core</vt:lpstr>
      <vt:lpstr>● Simple types Binding</vt:lpstr>
      <vt:lpstr>مفهوم Model Binding در ASP.NET Core</vt:lpstr>
      <vt:lpstr>کار با Simple Type در Model Binding</vt:lpstr>
      <vt:lpstr>دسته بندی منابع داده برای Simple Type</vt:lpstr>
      <vt:lpstr>● Complex types Binding</vt:lpstr>
      <vt:lpstr>انواع پیچیده و مفهوم Complex Types Binding</vt:lpstr>
      <vt:lpstr>Bind کردن یک شیء پیچیده در Controller</vt:lpstr>
      <vt:lpstr>داده‌های Hierarchical در Model Binding</vt:lpstr>
      <vt:lpstr>Model Binding  برای JSON</vt:lpstr>
      <vt:lpstr>● Other Model binding</vt:lpstr>
      <vt:lpstr>نحوه کار Model Binding</vt:lpstr>
      <vt:lpstr>Default Model Binding Sources</vt:lpstr>
      <vt:lpstr>Model Binding Attributes</vt:lpstr>
      <vt:lpstr>Custom Model Binding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128</cp:revision>
  <dcterms:created xsi:type="dcterms:W3CDTF">2024-10-05T09:48:47Z</dcterms:created>
  <dcterms:modified xsi:type="dcterms:W3CDTF">2025-04-14T14:18:54Z</dcterms:modified>
</cp:coreProperties>
</file>